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57" r:id="rId3"/>
    <p:sldId id="258" r:id="rId4"/>
    <p:sldId id="260" r:id="rId5"/>
    <p:sldId id="264" r:id="rId6"/>
    <p:sldId id="259" r:id="rId7"/>
    <p:sldId id="265" r:id="rId8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5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46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39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5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28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770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55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80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475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07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758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64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37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1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93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58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A9E8DB-655A-49A5-B89B-D5AEA63B6CF2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C12830-83C7-426B-8E73-56E2D498F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3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1" y="3208714"/>
            <a:ext cx="10018711" cy="236081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ОГАУЗ «ИГКБ №9»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профессиональной патологии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обязательных периодических и предварительных медицинских осмотров </a:t>
            </a:r>
            <a:endParaRPr lang="ru-RU" sz="32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471" b="19471"/>
          <a:stretch>
            <a:fillRect/>
          </a:stretch>
        </p:blipFill>
        <p:spPr>
          <a:xfrm>
            <a:off x="1645920" y="199505"/>
            <a:ext cx="5178829" cy="3075709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215447" y="5802284"/>
            <a:ext cx="4763193" cy="831271"/>
          </a:xfrm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EB8F22">
                  <a:lumMod val="75000"/>
                </a:srgbClr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Центром профессиональной патологии 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EB8F22">
                  <a:lumMod val="75000"/>
                </a:srgbClr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ОГАУЗ «ИГКБ№9»</a:t>
            </a:r>
          </a:p>
          <a:p>
            <a:pPr lvl="0" algn="r">
              <a:spcBef>
                <a:spcPts val="0"/>
              </a:spcBef>
              <a:spcAft>
                <a:spcPts val="0"/>
              </a:spcAft>
              <a:buClr>
                <a:srgbClr val="EB8F22">
                  <a:lumMod val="75000"/>
                </a:srgbClr>
              </a:buClr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 Мамонова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4989" y="191191"/>
            <a:ext cx="2576946" cy="37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0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672" y="1255222"/>
            <a:ext cx="3607723" cy="275151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52534" y="415636"/>
            <a:ext cx="4091808" cy="78139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</a:pPr>
            <a:r>
              <a:rPr lang="ru-RU" sz="3200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Сфера деятельности</a:t>
            </a:r>
            <a:endParaRPr lang="ru-RU" sz="3200" dirty="0">
              <a:ln>
                <a:noFill/>
              </a:ln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321724" y="4006734"/>
            <a:ext cx="4164675" cy="187036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 профессиональной патологии организован с целью улучшения медицинского обслуживания работающего населения и дальнейшего развития Профпатологический службы             г. Иркутска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60720" y="652549"/>
            <a:ext cx="5827221" cy="54905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53514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1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26577" y="0"/>
            <a:ext cx="9876446" cy="67333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обязательных предварительных и периодических медицинских осмотров регулируется законодательством РФ.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346661" y="681644"/>
            <a:ext cx="10781607" cy="6101542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ст. 212 ТК РФ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организовать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 счет собственных средств обязательных предварительных и периодических медицинских осмотров. Недопущение работников к исполнению ими трудовых обязанностей без прохождения обязательных медицинских осмотров, психиатрических освидетельствований, а также в случае медицинских противопоказаний.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ст. 213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Работники, занятые на работах с вредными и (или) опасными условиями труда (в том числе на подземных работах), а также на работах, связанных с движением транспорта, проходят обязательные предварительные (при поступлении на работу) и периодические (для лиц в возрасте до 21 года - ежегодные) медицинские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осмотры. Работники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пищевой промышленности, общественного питания и торговли, водопроводных сооружений, медицинских организаций и детских учреждений, а также некоторых других работодателей проходят указанные медицинские осмотры в целях охраны здоровья населения, предупреждения возникновения и распространения заболеваний.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46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323 -ФЗ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21.11.2011 г.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охраны здоровья граждан в Российской федерации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-предварительный медицинский осмотр, проводимый при поступлении на работу в целях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соответствия состояния здоровья работника поручаемой ему работе,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периодический медицинский осмотр, проводимый с установленной периодичностью в целях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динамического наблюдения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состоянием здоровья работников, своевременного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начальных форм профессиональных заболеваний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ранних признаков воздействия вредных и (или) опасных производственных факторов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рабочей среды, трудового процесса на состояние здоровья работников в целях формирования групп риска развития профессиональных заболеваний,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медицинских противопоказаний к осуществлению отдельных видов работ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ст. 63.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323-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 от 21.11.2011 г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охраны здоровья граждан в Российской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федерации».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пригодности и экспертиза связи заболевания с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ст. 34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30.03.1999 N 52-ФЗ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санитарно-эпидемиологическом благополучии населения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отказывающийся от прохождения медицинского осмотра к работе не допускается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Российской Федерации от 28.01.2021 г. № 29н "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Приказ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 № 282н от 05.05.2016 г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Об утверждении Порядка проведения экспертизы профессиональной пригодности и формы медицинского заключения о пригодности или не пригодности к выполнению отдельных видов работ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514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1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2" y="232756"/>
            <a:ext cx="3549121" cy="84789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медицинских осмотров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2341" y="1803862"/>
            <a:ext cx="4547063" cy="2809702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предварительных и периодических медицинских осмотров в Центре профессиональной патологии ОГАУЗ «ИГКБ №9» осуществляется в соответствии с приказом Министерства здравоохранения РФ 29 н от 28.01.2021 г. (вступил в силу с 01.04.2021г.)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0720" y="207817"/>
            <a:ext cx="5976851" cy="6400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3514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3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872836"/>
            <a:ext cx="4525790" cy="17373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п.4о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 Министерства здравоохранения Российской Федерации от 28.01.2021 г. № 29н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5861" y="872836"/>
            <a:ext cx="5112327" cy="427274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5098" y="2826327"/>
            <a:ext cx="4705004" cy="231925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занятые на работах во вредных и (или) опасных условиях труда (подклассы 3.1 - 3.4, класс 4) периодические медицинские осмотры один раз в пять лет проходят в центрах профпатологии.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3514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9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4314" y="0"/>
            <a:ext cx="10018711" cy="8395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обязательных предварительных и периодических медицинских осмотров в период пандемии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84314" y="1021690"/>
            <a:ext cx="10286508" cy="6202069"/>
          </a:xfrm>
        </p:spPr>
        <p:txBody>
          <a:bodyPr>
            <a:normAutofit fontScale="47500" lnSpcReduction="20000"/>
          </a:bodyPr>
          <a:lstStyle/>
          <a:p>
            <a:pPr lvl="0" indent="44958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58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58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58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1.      Согласно 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>разъяснениям, 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письма 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>Министерства труда и социальной защиты Российской Федерации от 10.04.2020 года №15-2/10/В-2842 по вопросам проведения периодических медицинских </a:t>
            </a:r>
            <a:r>
              <a:rPr lang="ru-RU" sz="36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осмотров, 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связи с распространением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короновирусной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инфекции и введением ограничений на территории субъектов Российской Федерации до снятия таких ограничений целесообразно временно приостановить проведение обязательных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периодических медицинских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осмотров работников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</a:rPr>
              <a:t> за исключением отдельных категорий работников, деятельность которых связана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3600" b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l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Symbol"/>
              <a:buChar char="-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 производством, хранением, транспортировкой и реализацией пищевых продуктов и питьевой воды;</a:t>
            </a: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l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Symbol"/>
              <a:buChar char="-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 воспитанием и обучением детей;</a:t>
            </a: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l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Symbol"/>
              <a:buChar char="-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 коммунальным и бытовым обслуживанием населения;</a:t>
            </a: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l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Symbol"/>
              <a:buChar char="-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 работами на высоте;</a:t>
            </a: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lvl="0" indent="-342900" algn="l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Symbol"/>
              <a:buChar char="-"/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с занятостью на рабочих местах с классом условий труда 3.3 и 3.4, установленным по результатам проведения специальной оценки условий труда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342900" lvl="0" indent="-342900" algn="l" defTabSz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Symbol"/>
              <a:buChar char="-"/>
            </a:pP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5125" algn="l"/>
                <a:tab pos="534988" algn="l"/>
              </a:tabLs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		Медицинские осмотры отдельных категорий работников в начале рабочего дня (смены), а также в течение и (или) в конце рабочего дня (смены), предусмотренные частью 3 статьи 213 Кодекса, проводятся в установленном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порядке.</a:t>
            </a: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5125" algn="l"/>
                <a:tab pos="534988" algn="l"/>
              </a:tabLst>
            </a:pPr>
            <a:endParaRPr lang="ru-RU" sz="3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5125" algn="l"/>
                <a:tab pos="534988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      Организация работы Центра профессиональной патологии ОГАУЗ «ИГКБ №9» осуществляется в соответствии с приказом Министерства здравоохранения Российской Федерации от 19 марта 2020 г. №198н (с изм. 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от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22.07.2021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)  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«О временном порядке организации работы медицинских организаций в целях реализации мер по профилактике и снижению рисков распространения новой короновирусной инфекции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COVID-19</a:t>
            </a: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5125" algn="l"/>
                <a:tab pos="534988" algn="l"/>
              </a:tabLst>
            </a:pPr>
            <a:endParaRPr lang="ru-RU" sz="36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l" defTabSz="914400"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365125" algn="l"/>
                <a:tab pos="534988" algn="l"/>
              </a:tabLst>
            </a:pPr>
            <a:r>
              <a:rPr lang="ru-RU" sz="3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3.       Ежедневно с 9 до17 часов, кабинет 18  проводится вакцинация против новой короновирусной инфекции, без предварительной записи.</a:t>
            </a:r>
            <a:endParaRPr lang="ru-RU" sz="3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6858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endParaRPr lang="ru-RU" sz="2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514350" algn="just" defTabSz="6858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defRPr/>
            </a:pPr>
            <a:endParaRPr lang="ru-RU" sz="29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856210" cy="102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52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5920" y="4422371"/>
            <a:ext cx="9857102" cy="864524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84311" y="5286895"/>
            <a:ext cx="10419514" cy="1571104"/>
          </a:xfrm>
        </p:spPr>
        <p:txBody>
          <a:bodyPr>
            <a:normAutofit fontScale="25000" lnSpcReduction="20000"/>
          </a:bodyPr>
          <a:lstStyle/>
          <a:p>
            <a:endParaRPr lang="ru-RU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664001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Иркутск, ул. Октябрьской Революции, д. 2. </a:t>
            </a:r>
            <a:endParaRPr lang="ru-RU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71-01-88</a:t>
            </a:r>
            <a:r>
              <a:rPr lang="ru-R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заведующий 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34-05-95</a:t>
            </a:r>
          </a:p>
          <a:p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profgkb9@mail.ru </a:t>
            </a:r>
          </a:p>
          <a:p>
            <a:endParaRPr lang="ru-RU" sz="7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9408" y="5212080"/>
            <a:ext cx="963197" cy="1147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5179" y="5212080"/>
            <a:ext cx="957762" cy="1142869"/>
          </a:xfrm>
          <a:prstGeom prst="rect">
            <a:avLst/>
          </a:prstGeom>
        </p:spPr>
      </p:pic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10" b="21010"/>
          <a:stretch>
            <a:fillRect/>
          </a:stretch>
        </p:blipFill>
        <p:spPr>
          <a:xfrm>
            <a:off x="1626564" y="411352"/>
            <a:ext cx="9895813" cy="4239490"/>
          </a:xfrm>
        </p:spPr>
      </p:pic>
    </p:spTree>
    <p:extLst>
      <p:ext uri="{BB962C8B-B14F-4D97-AF65-F5344CB8AC3E}">
        <p14:creationId xmlns:p14="http://schemas.microsoft.com/office/powerpoint/2010/main" xmlns="" val="17775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2891</TotalTime>
  <Words>714</Words>
  <Application>Microsoft Office PowerPoint</Application>
  <PresentationFormat>Произвольный</PresentationFormat>
  <Paragraphs>50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Параллакс</vt:lpstr>
      <vt:lpstr>ОГАУЗ «ИГКБ №9»  Центр профессиональной патологии Организация и проведение обязательных периодических и предварительных медицинских осмотров </vt:lpstr>
      <vt:lpstr>Сфера деятельности</vt:lpstr>
      <vt:lpstr>Организация и проведение обязательных предварительных и периодических медицинских осмотров регулируется законодательством РФ.</vt:lpstr>
      <vt:lpstr>Порядок проведения медицинских осмотров</vt:lpstr>
      <vt:lpstr>п.4о приказа  Министерства здравоохранения Российской Федерации от 28.01.2021 г. № 29н </vt:lpstr>
      <vt:lpstr>Проведение обязательных предварительных и периодических медицинских осмотров в период пандемии COVID-19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ОГАУЗ «ИГКБ №9»  Центр профессиональной патологии организация и проведение периодических и предварительных медицинских осмотров</dc:title>
  <dc:creator>User</dc:creator>
  <cp:lastModifiedBy>m.pechkurova</cp:lastModifiedBy>
  <cp:revision>76</cp:revision>
  <cp:lastPrinted>2021-05-14T04:16:11Z</cp:lastPrinted>
  <dcterms:created xsi:type="dcterms:W3CDTF">2020-06-17T00:42:06Z</dcterms:created>
  <dcterms:modified xsi:type="dcterms:W3CDTF">2021-10-29T06:55:35Z</dcterms:modified>
</cp:coreProperties>
</file>